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15"/>
  </p:notesMasterIdLst>
  <p:sldIdLst>
    <p:sldId id="268" r:id="rId5"/>
    <p:sldId id="310" r:id="rId6"/>
    <p:sldId id="311" r:id="rId7"/>
    <p:sldId id="312" r:id="rId8"/>
    <p:sldId id="313" r:id="rId9"/>
    <p:sldId id="316" r:id="rId10"/>
    <p:sldId id="320" r:id="rId11"/>
    <p:sldId id="317" r:id="rId12"/>
    <p:sldId id="314" r:id="rId13"/>
    <p:sldId id="315"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4619" autoAdjust="0"/>
  </p:normalViewPr>
  <p:slideViewPr>
    <p:cSldViewPr snapToGrid="0">
      <p:cViewPr varScale="1">
        <p:scale>
          <a:sx n="92" d="100"/>
          <a:sy n="92" d="100"/>
        </p:scale>
        <p:origin x="288"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83B2D72-1D2A-4F15-8B7B-13824C498AAB}" type="datetimeFigureOut">
              <a:rPr lang="en-IN" smtClean="0"/>
              <a:t>11-06-2024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796DDFD-0B0C-49CF-8AD8-ECD1629B2608}" type="slidenum">
              <a:rPr lang="en-IN" smtClean="0"/>
              <a:t>‹#›</a:t>
            </a:fld>
            <a:endParaRPr lang="en-IN"/>
          </a:p>
        </p:txBody>
      </p:sp>
    </p:spTree>
    <p:extLst>
      <p:ext uri="{BB962C8B-B14F-4D97-AF65-F5344CB8AC3E}">
        <p14:creationId xmlns:p14="http://schemas.microsoft.com/office/powerpoint/2010/main" val="12030404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6/11/2024</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72251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6/11/2024</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520101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6/11/2024</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704017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6/11/2024</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522313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6/11/2024</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167755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6/11/2024</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422601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6/11/2024</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4407235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6/11/2024</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4118504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6/11/2024</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8843989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6/11/2024</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907085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Layout" Target="../slideLayouts/slideLayout1.xml"/><Relationship Id="rId1" Type="http://schemas.openxmlformats.org/officeDocument/2006/relationships/themeOverride" Target="../theme/themeOverride1.xml"/><Relationship Id="rId5" Type="http://schemas.openxmlformats.org/officeDocument/2006/relationships/image" Target="../media/image2.PNG"/><Relationship Id="rId4" Type="http://schemas.openxmlformats.org/officeDocument/2006/relationships/hyperlink" Target="https://pxhere.com/en/photo/750157" TargetMode="External"/></Relationships>
</file>

<file path=ppt/slides/_rels/slide10.xml.rels><?xml version="1.0" encoding="UTF-8" standalone="yes"?>
<Relationships xmlns="http://schemas.openxmlformats.org/package/2006/relationships"><Relationship Id="rId3" Type="http://schemas.openxmlformats.org/officeDocument/2006/relationships/hyperlink" Target="https://pxhere.com/en/photo/1414945" TargetMode="External"/><Relationship Id="rId2" Type="http://schemas.openxmlformats.org/officeDocument/2006/relationships/image" Target="../media/image12.jpg"/><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slideLayout" Target="../slideLayouts/slideLayout2.xml"/><Relationship Id="rId1" Type="http://schemas.openxmlformats.org/officeDocument/2006/relationships/themeOverride" Target="../theme/themeOverride2.xml"/><Relationship Id="rId5" Type="http://schemas.openxmlformats.org/officeDocument/2006/relationships/image" Target="../media/image2.PNG"/><Relationship Id="rId4" Type="http://schemas.openxmlformats.org/officeDocument/2006/relationships/hyperlink" Target="https://www.pexels.com/photo/plant-leaves-raindrops-green-119591/" TargetMode="External"/></Relationships>
</file>

<file path=ppt/slides/_rels/slide3.xml.rels><?xml version="1.0" encoding="UTF-8" standalone="yes"?>
<Relationships xmlns="http://schemas.openxmlformats.org/package/2006/relationships"><Relationship Id="rId3" Type="http://schemas.openxmlformats.org/officeDocument/2006/relationships/hyperlink" Target="https://pxhere.com/no/photo/1517395" TargetMode="External"/><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hyperlink" Target="https://www.ipmimages.org/browse/detail.cfm?imgnum=5361406" TargetMode="External"/><Relationship Id="rId2" Type="http://schemas.openxmlformats.org/officeDocument/2006/relationships/image" Target="../media/image5.jpg"/><Relationship Id="rId1" Type="http://schemas.openxmlformats.org/officeDocument/2006/relationships/slideLayout" Target="../slideLayouts/slideLayout7.xml"/><Relationship Id="rId5" Type="http://schemas.openxmlformats.org/officeDocument/2006/relationships/image" Target="../media/image2.PNG"/><Relationship Id="rId4" Type="http://schemas.openxmlformats.org/officeDocument/2006/relationships/hyperlink" Target="https://creativecommons.org/licenses/by/3.0/"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s://apicciano.commons.gc.cuny.edu/2018/12/27/artificial-intelligence-and-machine-learning-take-a-step-forward-with-deep-minds-alphazero/" TargetMode="External"/><Relationship Id="rId2" Type="http://schemas.openxmlformats.org/officeDocument/2006/relationships/image" Target="../media/image6.jpg"/><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7.xml"/><Relationship Id="rId5" Type="http://schemas.openxmlformats.org/officeDocument/2006/relationships/image" Target="../media/image2.PNG"/><Relationship Id="rId4" Type="http://schemas.openxmlformats.org/officeDocument/2006/relationships/image" Target="../media/image10.jpe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Close-up of a green leafy plant&#10;&#10;Description automatically generated">
            <a:extLst>
              <a:ext uri="{FF2B5EF4-FFF2-40B4-BE49-F238E27FC236}">
                <a16:creationId xmlns:a16="http://schemas.microsoft.com/office/drawing/2014/main" id="{BC96458E-2427-BFCF-0150-2A9D2129C846}"/>
              </a:ext>
            </a:extLst>
          </p:cNvPr>
          <p:cNvPicPr>
            <a:picLocks noChangeAspect="1"/>
          </p:cNvPicPr>
          <p:nvPr/>
        </p:nvPicPr>
        <p:blipFill rotWithShape="1">
          <a:blip r:embed="rId3">
            <a:extLst>
              <a:ext uri="{837473B0-CC2E-450A-ABE3-18F120FF3D39}">
                <a1611:picAttrSrcUrl xmlns:a1611="http://schemas.microsoft.com/office/drawing/2016/11/main" r:id="rId4"/>
              </a:ext>
            </a:extLst>
          </a:blip>
          <a:srcRect t="10525" r="1" b="21412"/>
          <a:stretch/>
        </p:blipFill>
        <p:spPr>
          <a:xfrm>
            <a:off x="16" y="10"/>
            <a:ext cx="7556889" cy="6857990"/>
          </a:xfrm>
          <a:prstGeom prst="rect">
            <a:avLst/>
          </a:prstGeom>
        </p:spPr>
      </p:pic>
      <p:sp>
        <p:nvSpPr>
          <p:cNvPr id="52" name="Rectangle 51">
            <a:extLst>
              <a:ext uri="{FF2B5EF4-FFF2-40B4-BE49-F238E27FC236}">
                <a16:creationId xmlns:a16="http://schemas.microsoft.com/office/drawing/2014/main" id="{6482F060-A4AF-4E0B-B364-7C6BA4AE9C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7556905" y="0"/>
            <a:ext cx="4641315"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p:nvSpPr>
          <p:cNvPr id="2" name="Title 1">
            <a:extLst>
              <a:ext uri="{FF2B5EF4-FFF2-40B4-BE49-F238E27FC236}">
                <a16:creationId xmlns:a16="http://schemas.microsoft.com/office/drawing/2014/main" id="{4010AF38-26DF-48B3-952C-4A9091D6863C}"/>
              </a:ext>
            </a:extLst>
          </p:cNvPr>
          <p:cNvSpPr>
            <a:spLocks noGrp="1"/>
          </p:cNvSpPr>
          <p:nvPr>
            <p:ph type="ctrTitle"/>
          </p:nvPr>
        </p:nvSpPr>
        <p:spPr>
          <a:xfrm>
            <a:off x="8047939" y="640080"/>
            <a:ext cx="3917082" cy="2850320"/>
          </a:xfrm>
        </p:spPr>
        <p:txBody>
          <a:bodyPr>
            <a:normAutofit fontScale="90000"/>
          </a:bodyPr>
          <a:lstStyle/>
          <a:p>
            <a:r>
              <a:rPr lang="en-US" sz="5000" dirty="0">
                <a:solidFill>
                  <a:srgbClr val="FFFFFF"/>
                </a:solidFill>
                <a:latin typeface="Times New Roman" panose="02020603050405020304" pitchFamily="18" charset="0"/>
                <a:cs typeface="Times New Roman" panose="02020603050405020304" pitchFamily="18" charset="0"/>
              </a:rPr>
              <a:t>Plant Disease </a:t>
            </a:r>
            <a:br>
              <a:rPr lang="en-US" sz="5000" dirty="0">
                <a:solidFill>
                  <a:srgbClr val="FFFFFF"/>
                </a:solidFill>
                <a:latin typeface="Times New Roman" panose="02020603050405020304" pitchFamily="18" charset="0"/>
                <a:cs typeface="Times New Roman" panose="02020603050405020304" pitchFamily="18" charset="0"/>
              </a:rPr>
            </a:br>
            <a:r>
              <a:rPr lang="en-US" sz="5000" dirty="0">
                <a:solidFill>
                  <a:srgbClr val="FFFFFF"/>
                </a:solidFill>
                <a:latin typeface="Times New Roman" panose="02020603050405020304" pitchFamily="18" charset="0"/>
                <a:cs typeface="Times New Roman" panose="02020603050405020304" pitchFamily="18" charset="0"/>
              </a:rPr>
              <a:t>Classification</a:t>
            </a:r>
            <a:br>
              <a:rPr lang="en-US" sz="5000" dirty="0">
                <a:solidFill>
                  <a:srgbClr val="FFFFFF"/>
                </a:solidFill>
                <a:latin typeface="Times New Roman" panose="02020603050405020304" pitchFamily="18" charset="0"/>
                <a:cs typeface="Times New Roman" panose="02020603050405020304" pitchFamily="18" charset="0"/>
              </a:rPr>
            </a:br>
            <a:br>
              <a:rPr lang="en-US" sz="5000" dirty="0">
                <a:solidFill>
                  <a:srgbClr val="FFFFFF"/>
                </a:solidFill>
                <a:latin typeface="Times New Roman" panose="02020603050405020304" pitchFamily="18" charset="0"/>
                <a:cs typeface="Times New Roman" panose="02020603050405020304" pitchFamily="18" charset="0"/>
              </a:rPr>
            </a:br>
            <a:r>
              <a:rPr lang="en-US" sz="2700" dirty="0">
                <a:solidFill>
                  <a:srgbClr val="FFFFFF"/>
                </a:solidFill>
                <a:latin typeface="Times New Roman" panose="02020603050405020304" pitchFamily="18" charset="0"/>
                <a:cs typeface="Times New Roman" panose="02020603050405020304" pitchFamily="18" charset="0"/>
              </a:rPr>
              <a:t>Project Mentor: Sibi Manickam</a:t>
            </a:r>
          </a:p>
        </p:txBody>
      </p:sp>
      <p:cxnSp>
        <p:nvCxnSpPr>
          <p:cNvPr id="53" name="Straight Connector 52">
            <a:extLst>
              <a:ext uri="{FF2B5EF4-FFF2-40B4-BE49-F238E27FC236}">
                <a16:creationId xmlns:a16="http://schemas.microsoft.com/office/drawing/2014/main" id="{B9EB6DAA-2F0C-43D5-A577-15D5D2C4E3F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85922" y="3651268"/>
            <a:ext cx="338328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8" name="Subtitle 7">
            <a:extLst>
              <a:ext uri="{FF2B5EF4-FFF2-40B4-BE49-F238E27FC236}">
                <a16:creationId xmlns:a16="http://schemas.microsoft.com/office/drawing/2014/main" id="{E1B2CAC2-1DE1-07DF-D8FB-8D9BF0940477}"/>
              </a:ext>
            </a:extLst>
          </p:cNvPr>
          <p:cNvSpPr>
            <a:spLocks noGrp="1"/>
          </p:cNvSpPr>
          <p:nvPr>
            <p:ph type="subTitle" idx="1"/>
          </p:nvPr>
        </p:nvSpPr>
        <p:spPr>
          <a:xfrm>
            <a:off x="8101119" y="3950764"/>
            <a:ext cx="3659246" cy="2625129"/>
          </a:xfrm>
        </p:spPr>
        <p:txBody>
          <a:bodyPr>
            <a:normAutofit/>
          </a:bodyPr>
          <a:lstStyle/>
          <a:p>
            <a:pPr>
              <a:lnSpc>
                <a:spcPct val="150000"/>
              </a:lnSpc>
            </a:pPr>
            <a:r>
              <a:rPr lang="en-US" sz="1200" dirty="0">
                <a:cs typeface="Times New Roman" panose="02020603050405020304" pitchFamily="18" charset="0"/>
              </a:rPr>
              <a:t>By,</a:t>
            </a:r>
          </a:p>
          <a:p>
            <a:pPr>
              <a:lnSpc>
                <a:spcPct val="150000"/>
              </a:lnSpc>
            </a:pPr>
            <a:r>
              <a:rPr lang="en-US" sz="1200" dirty="0">
                <a:cs typeface="Times New Roman" panose="02020603050405020304" pitchFamily="18" charset="0"/>
              </a:rPr>
              <a:t>Akshaya Krishna p</a:t>
            </a:r>
          </a:p>
          <a:p>
            <a:pPr>
              <a:lnSpc>
                <a:spcPct val="150000"/>
              </a:lnSpc>
            </a:pPr>
            <a:r>
              <a:rPr lang="en-IN" sz="1200" dirty="0" err="1">
                <a:cs typeface="Times New Roman" panose="02020603050405020304" pitchFamily="18" charset="0"/>
              </a:rPr>
              <a:t>Anindita</a:t>
            </a:r>
            <a:r>
              <a:rPr lang="en-IN" sz="1200" dirty="0">
                <a:cs typeface="Times New Roman" panose="02020603050405020304" pitchFamily="18" charset="0"/>
              </a:rPr>
              <a:t> Patnaik</a:t>
            </a:r>
          </a:p>
          <a:p>
            <a:pPr>
              <a:lnSpc>
                <a:spcPct val="150000"/>
              </a:lnSpc>
            </a:pPr>
            <a:r>
              <a:rPr lang="en-IN" sz="1200" dirty="0">
                <a:cs typeface="Times New Roman" panose="02020603050405020304" pitchFamily="18" charset="0"/>
              </a:rPr>
              <a:t>Rachita J</a:t>
            </a:r>
          </a:p>
          <a:p>
            <a:pPr>
              <a:lnSpc>
                <a:spcPct val="150000"/>
              </a:lnSpc>
            </a:pPr>
            <a:r>
              <a:rPr lang="en-IN" sz="1200" dirty="0" err="1">
                <a:cs typeface="Times New Roman" panose="02020603050405020304" pitchFamily="18" charset="0"/>
              </a:rPr>
              <a:t>Sayali</a:t>
            </a:r>
            <a:r>
              <a:rPr lang="en-IN" sz="1200" dirty="0">
                <a:cs typeface="Times New Roman" panose="02020603050405020304" pitchFamily="18" charset="0"/>
              </a:rPr>
              <a:t> </a:t>
            </a:r>
            <a:r>
              <a:rPr lang="en-IN" sz="1200" dirty="0" err="1">
                <a:cs typeface="Times New Roman" panose="02020603050405020304" pitchFamily="18" charset="0"/>
              </a:rPr>
              <a:t>Doifode</a:t>
            </a:r>
            <a:endParaRPr lang="en-IN" sz="1200" dirty="0">
              <a:cs typeface="Times New Roman" panose="02020603050405020304" pitchFamily="18" charset="0"/>
            </a:endParaRPr>
          </a:p>
          <a:p>
            <a:pPr>
              <a:lnSpc>
                <a:spcPct val="150000"/>
              </a:lnSpc>
            </a:pPr>
            <a:r>
              <a:rPr lang="en-IN" sz="1200" dirty="0" err="1">
                <a:cs typeface="Times New Roman" panose="02020603050405020304" pitchFamily="18" charset="0"/>
              </a:rPr>
              <a:t>Vyshnavi</a:t>
            </a:r>
            <a:r>
              <a:rPr lang="en-IN" sz="1200" dirty="0">
                <a:cs typeface="Times New Roman" panose="02020603050405020304" pitchFamily="18" charset="0"/>
              </a:rPr>
              <a:t> </a:t>
            </a:r>
            <a:r>
              <a:rPr lang="en-IN" sz="1200" dirty="0" err="1">
                <a:cs typeface="Times New Roman" panose="02020603050405020304" pitchFamily="18" charset="0"/>
              </a:rPr>
              <a:t>KUNdula</a:t>
            </a:r>
            <a:endParaRPr lang="en-IN" sz="1200" dirty="0">
              <a:cs typeface="Times New Roman" panose="02020603050405020304" pitchFamily="18" charset="0"/>
            </a:endParaRPr>
          </a:p>
        </p:txBody>
      </p:sp>
      <p:pic>
        <p:nvPicPr>
          <p:cNvPr id="6" name="Picture 5" descr="A blue and orange text&#10;&#10;Description automatically generated">
            <a:extLst>
              <a:ext uri="{FF2B5EF4-FFF2-40B4-BE49-F238E27FC236}">
                <a16:creationId xmlns:a16="http://schemas.microsoft.com/office/drawing/2014/main" id="{7DC892DD-C09E-139C-FFC9-7150F79708B5}"/>
              </a:ext>
            </a:extLst>
          </p:cNvPr>
          <p:cNvPicPr>
            <a:picLocks noChangeAspect="1"/>
          </p:cNvPicPr>
          <p:nvPr/>
        </p:nvPicPr>
        <p:blipFill>
          <a:blip r:embed="rId5"/>
          <a:stretch>
            <a:fillRect/>
          </a:stretch>
        </p:blipFill>
        <p:spPr>
          <a:xfrm>
            <a:off x="10449047" y="178456"/>
            <a:ext cx="1632573" cy="528334"/>
          </a:xfrm>
          <a:prstGeom prst="rect">
            <a:avLst/>
          </a:prstGeom>
        </p:spPr>
      </p:pic>
      <p:cxnSp>
        <p:nvCxnSpPr>
          <p:cNvPr id="9" name="Straight Connector 8">
            <a:extLst>
              <a:ext uri="{FF2B5EF4-FFF2-40B4-BE49-F238E27FC236}">
                <a16:creationId xmlns:a16="http://schemas.microsoft.com/office/drawing/2014/main" id="{6624ABC1-D028-C471-550E-B826D67C225A}"/>
              </a:ext>
            </a:extLst>
          </p:cNvPr>
          <p:cNvCxnSpPr>
            <a:cxnSpLocks/>
          </p:cNvCxnSpPr>
          <p:nvPr/>
        </p:nvCxnSpPr>
        <p:spPr>
          <a:xfrm>
            <a:off x="8101119" y="2891060"/>
            <a:ext cx="354501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12747309"/>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AA60D76-FF24-B71F-2A86-A81F433D97FA}"/>
              </a:ext>
            </a:extLst>
          </p:cNvPr>
          <p:cNvSpPr txBox="1"/>
          <p:nvPr/>
        </p:nvSpPr>
        <p:spPr>
          <a:xfrm>
            <a:off x="6859570" y="777701"/>
            <a:ext cx="2823587" cy="707886"/>
          </a:xfrm>
          <a:prstGeom prst="rect">
            <a:avLst/>
          </a:prstGeom>
          <a:noFill/>
        </p:spPr>
        <p:txBody>
          <a:bodyPr wrap="square" rtlCol="0">
            <a:spAutoFit/>
          </a:bodyPr>
          <a:lstStyle/>
          <a:p>
            <a:r>
              <a:rPr lang="en-US" sz="4000" dirty="0">
                <a:latin typeface="Times New Roman" panose="02020603050405020304" pitchFamily="18" charset="0"/>
                <a:cs typeface="Times New Roman" panose="02020603050405020304" pitchFamily="18" charset="0"/>
              </a:rPr>
              <a:t>Conclusion</a:t>
            </a:r>
            <a:endParaRPr lang="en-IN" sz="4000"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2BA4A3C3-938B-A055-1257-DDA1B3F2B869}"/>
              </a:ext>
            </a:extLst>
          </p:cNvPr>
          <p:cNvSpPr txBox="1"/>
          <p:nvPr/>
        </p:nvSpPr>
        <p:spPr>
          <a:xfrm>
            <a:off x="6859570" y="2079605"/>
            <a:ext cx="4970480" cy="2308324"/>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In conclusion, the adoption of advanced techniques for plant disease classification holds immense potential for revolutionizing agricultural practices. By leveraging cutting-edge technologies such as machine learning, remote sensing, and IoT, we can enhance disease diagnosis, improve crop management, and contribute to a more resilient and sustainable agricultural ecosystem.</a:t>
            </a:r>
            <a:endParaRPr lang="en-IN" dirty="0">
              <a:latin typeface="Times New Roman" panose="02020603050405020304" pitchFamily="18" charset="0"/>
              <a:cs typeface="Times New Roman" panose="02020603050405020304" pitchFamily="18" charset="0"/>
            </a:endParaRPr>
          </a:p>
        </p:txBody>
      </p:sp>
      <p:pic>
        <p:nvPicPr>
          <p:cNvPr id="5" name="Picture 4" descr="A close-up of a plant">
            <a:extLst>
              <a:ext uri="{FF2B5EF4-FFF2-40B4-BE49-F238E27FC236}">
                <a16:creationId xmlns:a16="http://schemas.microsoft.com/office/drawing/2014/main" id="{CF50A6D8-A2BA-C933-E3FF-F9E80473285C}"/>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0" y="1"/>
            <a:ext cx="5972175" cy="6377880"/>
          </a:xfrm>
          <a:prstGeom prst="rect">
            <a:avLst/>
          </a:prstGeom>
        </p:spPr>
      </p:pic>
      <p:cxnSp>
        <p:nvCxnSpPr>
          <p:cNvPr id="6" name="Straight Connector 5">
            <a:extLst>
              <a:ext uri="{FF2B5EF4-FFF2-40B4-BE49-F238E27FC236}">
                <a16:creationId xmlns:a16="http://schemas.microsoft.com/office/drawing/2014/main" id="{284938E9-3B1A-C880-737F-41E605FA1611}"/>
              </a:ext>
            </a:extLst>
          </p:cNvPr>
          <p:cNvCxnSpPr>
            <a:cxnSpLocks/>
          </p:cNvCxnSpPr>
          <p:nvPr/>
        </p:nvCxnSpPr>
        <p:spPr>
          <a:xfrm>
            <a:off x="6859570" y="1619250"/>
            <a:ext cx="269400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4" name="Picture 3" descr="A blue and orange text&#10;&#10;Description automatically generated">
            <a:extLst>
              <a:ext uri="{FF2B5EF4-FFF2-40B4-BE49-F238E27FC236}">
                <a16:creationId xmlns:a16="http://schemas.microsoft.com/office/drawing/2014/main" id="{9957E991-B1C9-25D0-6CF9-D5A6E3ED36C3}"/>
              </a:ext>
            </a:extLst>
          </p:cNvPr>
          <p:cNvPicPr>
            <a:picLocks noChangeAspect="1"/>
          </p:cNvPicPr>
          <p:nvPr/>
        </p:nvPicPr>
        <p:blipFill>
          <a:blip r:embed="rId4"/>
          <a:stretch>
            <a:fillRect/>
          </a:stretch>
        </p:blipFill>
        <p:spPr>
          <a:xfrm>
            <a:off x="10419296" y="0"/>
            <a:ext cx="1632573" cy="528334"/>
          </a:xfrm>
          <a:prstGeom prst="rect">
            <a:avLst/>
          </a:prstGeom>
        </p:spPr>
      </p:pic>
    </p:spTree>
    <p:extLst>
      <p:ext uri="{BB962C8B-B14F-4D97-AF65-F5344CB8AC3E}">
        <p14:creationId xmlns:p14="http://schemas.microsoft.com/office/powerpoint/2010/main" val="36903303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F4FAA6B4-BAFB-4474-9B14-DC83A90965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F76CB32-901A-4DA0-AA8A-9A7B5A88BFCD}"/>
              </a:ext>
            </a:extLst>
          </p:cNvPr>
          <p:cNvSpPr>
            <a:spLocks noGrp="1"/>
          </p:cNvSpPr>
          <p:nvPr>
            <p:ph type="title"/>
          </p:nvPr>
        </p:nvSpPr>
        <p:spPr>
          <a:xfrm>
            <a:off x="1097280" y="286603"/>
            <a:ext cx="10058400" cy="1450757"/>
          </a:xfrm>
        </p:spPr>
        <p:txBody>
          <a:bodyPr>
            <a:normAutofit/>
          </a:bodyPr>
          <a:lstStyle/>
          <a:p>
            <a:r>
              <a:rPr lang="en-US" dirty="0">
                <a:latin typeface="Times New Roman" panose="02020603050405020304" pitchFamily="18" charset="0"/>
                <a:cs typeface="Times New Roman" panose="02020603050405020304" pitchFamily="18" charset="0"/>
              </a:rPr>
              <a:t>Introduction</a:t>
            </a:r>
          </a:p>
        </p:txBody>
      </p:sp>
      <p:cxnSp>
        <p:nvCxnSpPr>
          <p:cNvPr id="13" name="!!Straight Connector">
            <a:extLst>
              <a:ext uri="{FF2B5EF4-FFF2-40B4-BE49-F238E27FC236}">
                <a16:creationId xmlns:a16="http://schemas.microsoft.com/office/drawing/2014/main" id="{4364CDC3-ADB0-4691-9286-5925F160C2D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DA142C14-A6A7-B9EC-4E2D-336E6E0159D4}"/>
              </a:ext>
            </a:extLst>
          </p:cNvPr>
          <p:cNvSpPr>
            <a:spLocks noGrp="1"/>
          </p:cNvSpPr>
          <p:nvPr>
            <p:ph idx="1"/>
          </p:nvPr>
        </p:nvSpPr>
        <p:spPr>
          <a:xfrm>
            <a:off x="1097280" y="2108201"/>
            <a:ext cx="5575367" cy="3760891"/>
          </a:xfrm>
        </p:spPr>
        <p:txBody>
          <a:bodyPr>
            <a:normAutofit/>
          </a:bodyPr>
          <a:lstStyle/>
          <a:p>
            <a:r>
              <a:rPr lang="en-US" dirty="0">
                <a:latin typeface="Times New Roman" panose="02020603050405020304" pitchFamily="18" charset="0"/>
                <a:cs typeface="Times New Roman" panose="02020603050405020304" pitchFamily="18" charset="0"/>
              </a:rPr>
              <a:t>In this presentation, we will explore advanced techniques for plant disease classification. We will discuss the latest methods and technologies used to accurately identify and classify plant diseases, leading to improved crop management and yield. Let's delve into the world of cutting-edge plant disease classification.</a:t>
            </a:r>
            <a:endParaRPr lang="en-IN" dirty="0">
              <a:latin typeface="Times New Roman" panose="02020603050405020304" pitchFamily="18" charset="0"/>
              <a:cs typeface="Times New Roman" panose="02020603050405020304" pitchFamily="18" charset="0"/>
            </a:endParaRPr>
          </a:p>
        </p:txBody>
      </p:sp>
      <p:pic>
        <p:nvPicPr>
          <p:cNvPr id="6" name="Picture 5" descr="A close up of a plant&#10;&#10;Description automatically generated">
            <a:extLst>
              <a:ext uri="{FF2B5EF4-FFF2-40B4-BE49-F238E27FC236}">
                <a16:creationId xmlns:a16="http://schemas.microsoft.com/office/drawing/2014/main" id="{9240D871-87BC-9808-9833-306E820AB98A}"/>
              </a:ext>
            </a:extLst>
          </p:cNvPr>
          <p:cNvPicPr>
            <a:picLocks noChangeAspect="1"/>
          </p:cNvPicPr>
          <p:nvPr/>
        </p:nvPicPr>
        <p:blipFill rotWithShape="1">
          <a:blip r:embed="rId3">
            <a:extLst>
              <a:ext uri="{837473B0-CC2E-450A-ABE3-18F120FF3D39}">
                <a1611:picAttrSrcUrl xmlns:a1611="http://schemas.microsoft.com/office/drawing/2016/11/main" r:id="rId4"/>
              </a:ext>
            </a:extLst>
          </a:blip>
          <a:srcRect l="18739" r="24693" b="2"/>
          <a:stretch/>
        </p:blipFill>
        <p:spPr>
          <a:xfrm>
            <a:off x="7534656" y="2108200"/>
            <a:ext cx="3621024" cy="3600613"/>
          </a:xfrm>
          <a:prstGeom prst="rect">
            <a:avLst/>
          </a:prstGeom>
        </p:spPr>
      </p:pic>
      <p:sp>
        <p:nvSpPr>
          <p:cNvPr id="15" name="Rectangle 14">
            <a:extLst>
              <a:ext uri="{FF2B5EF4-FFF2-40B4-BE49-F238E27FC236}">
                <a16:creationId xmlns:a16="http://schemas.microsoft.com/office/drawing/2014/main" id="{DB148495-5F82-48E2-A76C-C8E1C89499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pic>
        <p:nvPicPr>
          <p:cNvPr id="5" name="Picture 4" descr="A blue and orange text&#10;&#10;Description automatically generated">
            <a:extLst>
              <a:ext uri="{FF2B5EF4-FFF2-40B4-BE49-F238E27FC236}">
                <a16:creationId xmlns:a16="http://schemas.microsoft.com/office/drawing/2014/main" id="{4DF3D470-5381-A9D1-5FFE-11E6516DCC22}"/>
              </a:ext>
            </a:extLst>
          </p:cNvPr>
          <p:cNvPicPr>
            <a:picLocks noChangeAspect="1"/>
          </p:cNvPicPr>
          <p:nvPr/>
        </p:nvPicPr>
        <p:blipFill>
          <a:blip r:embed="rId5"/>
          <a:stretch>
            <a:fillRect/>
          </a:stretch>
        </p:blipFill>
        <p:spPr>
          <a:xfrm>
            <a:off x="10469172" y="106612"/>
            <a:ext cx="1632573" cy="528334"/>
          </a:xfrm>
          <a:prstGeom prst="rect">
            <a:avLst/>
          </a:prstGeom>
        </p:spPr>
      </p:pic>
    </p:spTree>
    <p:extLst>
      <p:ext uri="{BB962C8B-B14F-4D97-AF65-F5344CB8AC3E}">
        <p14:creationId xmlns:p14="http://schemas.microsoft.com/office/powerpoint/2010/main" val="24825468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cxnSp>
        <p:nvCxnSpPr>
          <p:cNvPr id="12" name="Straight Connector 11">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873ECEC8-0F24-45B8-950F-35FC94BCEA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D08B9269-B680-84EE-580B-79937B31BED1}"/>
              </a:ext>
            </a:extLst>
          </p:cNvPr>
          <p:cNvSpPr txBox="1"/>
          <p:nvPr/>
        </p:nvSpPr>
        <p:spPr>
          <a:xfrm>
            <a:off x="7859485" y="634946"/>
            <a:ext cx="3690257" cy="1450757"/>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3000" spc="-50" dirty="0">
                <a:solidFill>
                  <a:schemeClr val="tx1">
                    <a:lumMod val="75000"/>
                    <a:lumOff val="25000"/>
                  </a:schemeClr>
                </a:solidFill>
                <a:latin typeface="Times New Roman" panose="02020603050405020304" pitchFamily="18" charset="0"/>
                <a:ea typeface="+mj-ea"/>
                <a:cs typeface="Times New Roman" panose="02020603050405020304" pitchFamily="18" charset="0"/>
              </a:rPr>
              <a:t>Importance of Disease Classification</a:t>
            </a:r>
          </a:p>
        </p:txBody>
      </p:sp>
      <p:pic>
        <p:nvPicPr>
          <p:cNvPr id="5" name="Picture 4" descr="A close-up of a green plant&#10;&#10;Description automatically generated">
            <a:extLst>
              <a:ext uri="{FF2B5EF4-FFF2-40B4-BE49-F238E27FC236}">
                <a16:creationId xmlns:a16="http://schemas.microsoft.com/office/drawing/2014/main" id="{7DF79FDB-AEB0-F7DA-DAA9-E00F17C4A017}"/>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l="5585" r="7626" b="-1"/>
          <a:stretch/>
        </p:blipFill>
        <p:spPr>
          <a:xfrm>
            <a:off x="633999" y="640081"/>
            <a:ext cx="6909801" cy="5314406"/>
          </a:xfrm>
          <a:prstGeom prst="rect">
            <a:avLst/>
          </a:prstGeom>
        </p:spPr>
      </p:pic>
      <p:cxnSp>
        <p:nvCxnSpPr>
          <p:cNvPr id="16" name="!!Straight Connector">
            <a:extLst>
              <a:ext uri="{FF2B5EF4-FFF2-40B4-BE49-F238E27FC236}">
                <a16:creationId xmlns:a16="http://schemas.microsoft.com/office/drawing/2014/main" id="{89EB8C68-FF1B-4849-867B-32D29B19F10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942633" y="2250460"/>
            <a:ext cx="34747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EACED4A8-90A9-8308-9D09-B148C51120D1}"/>
              </a:ext>
            </a:extLst>
          </p:cNvPr>
          <p:cNvSpPr txBox="1"/>
          <p:nvPr/>
        </p:nvSpPr>
        <p:spPr>
          <a:xfrm>
            <a:off x="7859485" y="2407436"/>
            <a:ext cx="3690257" cy="3461658"/>
          </a:xfrm>
          <a:prstGeom prst="rect">
            <a:avLst/>
          </a:prstGeom>
        </p:spPr>
        <p:txBody>
          <a:bodyPr vert="horz" lIns="0" tIns="45720" rIns="0" bIns="45720" rtlCol="0">
            <a:normAutofit/>
          </a:bodyPr>
          <a:lstStyle/>
          <a:p>
            <a:pPr>
              <a:spcAft>
                <a:spcPts val="600"/>
              </a:spcAft>
              <a:buFont typeface="Calibri" panose="020F0502020204030204" pitchFamily="34" charset="0"/>
            </a:pPr>
            <a:r>
              <a:rPr lang="en-US" dirty="0">
                <a:solidFill>
                  <a:schemeClr val="tx1">
                    <a:lumMod val="75000"/>
                    <a:lumOff val="25000"/>
                  </a:schemeClr>
                </a:solidFill>
                <a:latin typeface="Times New Roman" panose="02020603050405020304" pitchFamily="18" charset="0"/>
                <a:cs typeface="Times New Roman" panose="02020603050405020304" pitchFamily="18" charset="0"/>
              </a:rPr>
              <a:t>Accurate disease classification is crucial for timely intervention and effective management of plant diseases. It enables early detection, targeted treatment, and prevention of widespread crop damage. Proper classification also facilitates research in disease-resistant crop development, contributing to sustainable agriculture.</a:t>
            </a:r>
          </a:p>
          <a:p>
            <a:pPr>
              <a:spcAft>
                <a:spcPts val="600"/>
              </a:spcAft>
              <a:buFont typeface="Calibri" panose="020F0502020204030204" pitchFamily="34" charset="0"/>
            </a:pPr>
            <a:endParaRPr lang="en-US" dirty="0">
              <a:solidFill>
                <a:schemeClr val="tx1">
                  <a:lumMod val="75000"/>
                  <a:lumOff val="25000"/>
                </a:schemeClr>
              </a:solidFill>
            </a:endParaRPr>
          </a:p>
        </p:txBody>
      </p:sp>
      <p:sp>
        <p:nvSpPr>
          <p:cNvPr id="18" name="Rectangle 17">
            <a:extLst>
              <a:ext uri="{FF2B5EF4-FFF2-40B4-BE49-F238E27FC236}">
                <a16:creationId xmlns:a16="http://schemas.microsoft.com/office/drawing/2014/main" id="{8B53612E-ADB2-4457-9688-89506397AF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pic>
        <p:nvPicPr>
          <p:cNvPr id="6" name="Picture 5" descr="A blue and orange text&#10;&#10;Description automatically generated">
            <a:extLst>
              <a:ext uri="{FF2B5EF4-FFF2-40B4-BE49-F238E27FC236}">
                <a16:creationId xmlns:a16="http://schemas.microsoft.com/office/drawing/2014/main" id="{8B082083-5C07-A36C-19CE-A39DC8CAD10C}"/>
              </a:ext>
            </a:extLst>
          </p:cNvPr>
          <p:cNvPicPr>
            <a:picLocks noChangeAspect="1"/>
          </p:cNvPicPr>
          <p:nvPr/>
        </p:nvPicPr>
        <p:blipFill>
          <a:blip r:embed="rId4"/>
          <a:stretch>
            <a:fillRect/>
          </a:stretch>
        </p:blipFill>
        <p:spPr>
          <a:xfrm>
            <a:off x="10469172" y="106612"/>
            <a:ext cx="1632573" cy="528334"/>
          </a:xfrm>
          <a:prstGeom prst="rect">
            <a:avLst/>
          </a:prstGeom>
        </p:spPr>
      </p:pic>
    </p:spTree>
    <p:extLst>
      <p:ext uri="{BB962C8B-B14F-4D97-AF65-F5344CB8AC3E}">
        <p14:creationId xmlns:p14="http://schemas.microsoft.com/office/powerpoint/2010/main" val="10251586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2684BA4-BE3F-88C6-C295-A463E6B81C91}"/>
              </a:ext>
            </a:extLst>
          </p:cNvPr>
          <p:cNvSpPr txBox="1"/>
          <p:nvPr/>
        </p:nvSpPr>
        <p:spPr>
          <a:xfrm>
            <a:off x="470040" y="658314"/>
            <a:ext cx="6522851" cy="1323439"/>
          </a:xfrm>
          <a:prstGeom prst="rect">
            <a:avLst/>
          </a:prstGeom>
          <a:noFill/>
        </p:spPr>
        <p:txBody>
          <a:bodyPr wrap="square" rtlCol="0">
            <a:spAutoFit/>
          </a:bodyPr>
          <a:lstStyle/>
          <a:p>
            <a:r>
              <a:rPr lang="en-US" sz="4000" dirty="0">
                <a:latin typeface="Times New Roman" panose="02020603050405020304" pitchFamily="18" charset="0"/>
                <a:cs typeface="Times New Roman" panose="02020603050405020304" pitchFamily="18" charset="0"/>
              </a:rPr>
              <a:t>Challenges in Disease Identification</a:t>
            </a:r>
            <a:endParaRPr lang="en-IN" sz="4000"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C3FB07E1-E766-E1AF-107F-F27BD0D5DEDC}"/>
              </a:ext>
            </a:extLst>
          </p:cNvPr>
          <p:cNvSpPr txBox="1"/>
          <p:nvPr/>
        </p:nvSpPr>
        <p:spPr>
          <a:xfrm>
            <a:off x="800662" y="2568453"/>
            <a:ext cx="3249038" cy="286232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Identifying plant diseases accurately is challenging due to factors such as morphological variations and symptom overlap. Traditional methods often struggle to differentiate between similar-looking diseases, leading to misdiagnosis and ineffective treatments.</a:t>
            </a:r>
          </a:p>
          <a:p>
            <a:endParaRPr lang="en-IN" dirty="0"/>
          </a:p>
        </p:txBody>
      </p:sp>
      <p:pic>
        <p:nvPicPr>
          <p:cNvPr id="12" name="Picture 11" descr="Close-up of a leaf with a disease&#10;&#10;Description automatically generated">
            <a:extLst>
              <a:ext uri="{FF2B5EF4-FFF2-40B4-BE49-F238E27FC236}">
                <a16:creationId xmlns:a16="http://schemas.microsoft.com/office/drawing/2014/main" id="{7F3EE3CB-F6EF-710A-BA75-5CD9BA1C0226}"/>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l="10834" r="20977"/>
          <a:stretch/>
        </p:blipFill>
        <p:spPr>
          <a:xfrm>
            <a:off x="6260122" y="645680"/>
            <a:ext cx="5677319" cy="5405866"/>
          </a:xfrm>
          <a:prstGeom prst="rect">
            <a:avLst/>
          </a:prstGeom>
        </p:spPr>
      </p:pic>
      <p:sp>
        <p:nvSpPr>
          <p:cNvPr id="13" name="TextBox 12">
            <a:extLst>
              <a:ext uri="{FF2B5EF4-FFF2-40B4-BE49-F238E27FC236}">
                <a16:creationId xmlns:a16="http://schemas.microsoft.com/office/drawing/2014/main" id="{BD885315-F419-FF2A-D8CC-627FF697A745}"/>
              </a:ext>
            </a:extLst>
          </p:cNvPr>
          <p:cNvSpPr txBox="1"/>
          <p:nvPr/>
        </p:nvSpPr>
        <p:spPr>
          <a:xfrm>
            <a:off x="879434" y="6858000"/>
            <a:ext cx="10433132" cy="230832"/>
          </a:xfrm>
          <a:prstGeom prst="rect">
            <a:avLst/>
          </a:prstGeom>
          <a:noFill/>
        </p:spPr>
        <p:txBody>
          <a:bodyPr wrap="square" rtlCol="0">
            <a:spAutoFit/>
          </a:bodyPr>
          <a:lstStyle/>
          <a:p>
            <a:r>
              <a:rPr lang="en-IN" sz="900">
                <a:hlinkClick r:id="rId3" tooltip="https://www.ipmimages.org/browse/detail.cfm?imgnum=5361406"/>
              </a:rPr>
              <a:t>This Photo</a:t>
            </a:r>
            <a:r>
              <a:rPr lang="en-IN" sz="900"/>
              <a:t> by Unknown Author is licensed under </a:t>
            </a:r>
            <a:r>
              <a:rPr lang="en-IN" sz="900">
                <a:hlinkClick r:id="rId4" tooltip="https://creativecommons.org/licenses/by/3.0/"/>
              </a:rPr>
              <a:t>CC BY</a:t>
            </a:r>
            <a:endParaRPr lang="en-IN" sz="900"/>
          </a:p>
        </p:txBody>
      </p:sp>
      <p:cxnSp>
        <p:nvCxnSpPr>
          <p:cNvPr id="5" name="Straight Connector 4">
            <a:extLst>
              <a:ext uri="{FF2B5EF4-FFF2-40B4-BE49-F238E27FC236}">
                <a16:creationId xmlns:a16="http://schemas.microsoft.com/office/drawing/2014/main" id="{CDF4B631-3A72-37F2-1797-34F870393483}"/>
              </a:ext>
            </a:extLst>
          </p:cNvPr>
          <p:cNvCxnSpPr>
            <a:cxnSpLocks/>
          </p:cNvCxnSpPr>
          <p:nvPr/>
        </p:nvCxnSpPr>
        <p:spPr>
          <a:xfrm>
            <a:off x="470040" y="2260879"/>
            <a:ext cx="489253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4" name="Picture 3" descr="A blue and orange text&#10;&#10;Description automatically generated">
            <a:extLst>
              <a:ext uri="{FF2B5EF4-FFF2-40B4-BE49-F238E27FC236}">
                <a16:creationId xmlns:a16="http://schemas.microsoft.com/office/drawing/2014/main" id="{E2A6E179-9376-38C0-A7C8-C71EBFF8CCBA}"/>
              </a:ext>
            </a:extLst>
          </p:cNvPr>
          <p:cNvPicPr>
            <a:picLocks noChangeAspect="1"/>
          </p:cNvPicPr>
          <p:nvPr/>
        </p:nvPicPr>
        <p:blipFill>
          <a:blip r:embed="rId5"/>
          <a:stretch>
            <a:fillRect/>
          </a:stretch>
        </p:blipFill>
        <p:spPr>
          <a:xfrm>
            <a:off x="10419296" y="0"/>
            <a:ext cx="1632573" cy="528334"/>
          </a:xfrm>
          <a:prstGeom prst="rect">
            <a:avLst/>
          </a:prstGeom>
        </p:spPr>
      </p:pic>
    </p:spTree>
    <p:extLst>
      <p:ext uri="{BB962C8B-B14F-4D97-AF65-F5344CB8AC3E}">
        <p14:creationId xmlns:p14="http://schemas.microsoft.com/office/powerpoint/2010/main" val="17359472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77738D1-A2A1-2EE3-981D-45895BD2052D}"/>
              </a:ext>
            </a:extLst>
          </p:cNvPr>
          <p:cNvSpPr txBox="1"/>
          <p:nvPr/>
        </p:nvSpPr>
        <p:spPr>
          <a:xfrm>
            <a:off x="512261" y="722708"/>
            <a:ext cx="10214733" cy="707886"/>
          </a:xfrm>
          <a:prstGeom prst="rect">
            <a:avLst/>
          </a:prstGeom>
          <a:noFill/>
        </p:spPr>
        <p:txBody>
          <a:bodyPr wrap="square" rtlCol="0">
            <a:spAutoFit/>
          </a:bodyPr>
          <a:lstStyle/>
          <a:p>
            <a:r>
              <a:rPr lang="en-US" sz="4000" dirty="0">
                <a:latin typeface="Times New Roman" panose="02020603050405020304" pitchFamily="18" charset="0"/>
                <a:cs typeface="Times New Roman" panose="02020603050405020304" pitchFamily="18" charset="0"/>
              </a:rPr>
              <a:t>Machine Learning in Disease Classification</a:t>
            </a:r>
            <a:endParaRPr lang="en-IN" sz="4000"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2E5FC39B-36F4-737E-C345-E8051AF127A0}"/>
              </a:ext>
            </a:extLst>
          </p:cNvPr>
          <p:cNvSpPr txBox="1"/>
          <p:nvPr/>
        </p:nvSpPr>
        <p:spPr>
          <a:xfrm>
            <a:off x="7353414" y="2158620"/>
            <a:ext cx="3475325" cy="3139321"/>
          </a:xfrm>
          <a:prstGeom prst="rect">
            <a:avLst/>
          </a:prstGeom>
          <a:noFill/>
        </p:spPr>
        <p:txBody>
          <a:bodyPr wrap="square" rtlCol="0">
            <a:spAutoFit/>
          </a:bodyPr>
          <a:lstStyle/>
          <a:p>
            <a:r>
              <a:rPr lang="en-US" dirty="0"/>
              <a:t>Machine learning algorithms, particularly convolutional neural networks (CNNs), have revolutionized plant disease classification. By analyzing large datasets of plant images, CNNs can accurately identify diseases based on visual patterns, leading to rapid and reliable disease diagnosis.</a:t>
            </a:r>
          </a:p>
          <a:p>
            <a:endParaRPr lang="en-IN" dirty="0"/>
          </a:p>
        </p:txBody>
      </p:sp>
      <p:pic>
        <p:nvPicPr>
          <p:cNvPr id="5" name="Picture 4">
            <a:extLst>
              <a:ext uri="{FF2B5EF4-FFF2-40B4-BE49-F238E27FC236}">
                <a16:creationId xmlns:a16="http://schemas.microsoft.com/office/drawing/2014/main" id="{BF867514-891E-4C9D-35E0-834552E628D0}"/>
              </a:ext>
              <a:ext uri="{C183D7F6-B498-43B3-948B-1728B52AA6E4}">
                <adec:decorative xmlns:adec="http://schemas.microsoft.com/office/drawing/2017/decorative" val="1"/>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512261" y="1790891"/>
            <a:ext cx="5877695" cy="3636515"/>
          </a:xfrm>
          <a:prstGeom prst="rect">
            <a:avLst/>
          </a:prstGeom>
        </p:spPr>
      </p:pic>
      <p:cxnSp>
        <p:nvCxnSpPr>
          <p:cNvPr id="6" name="Straight Connector 5">
            <a:extLst>
              <a:ext uri="{FF2B5EF4-FFF2-40B4-BE49-F238E27FC236}">
                <a16:creationId xmlns:a16="http://schemas.microsoft.com/office/drawing/2014/main" id="{F3B3FDB1-A7C5-B2CF-9EDC-A5E73EA8EA88}"/>
              </a:ext>
            </a:extLst>
          </p:cNvPr>
          <p:cNvCxnSpPr>
            <a:cxnSpLocks/>
          </p:cNvCxnSpPr>
          <p:nvPr/>
        </p:nvCxnSpPr>
        <p:spPr>
          <a:xfrm>
            <a:off x="512261" y="1430594"/>
            <a:ext cx="919371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7" name="Picture 6" descr="A blue and orange text&#10;&#10;Description automatically generated">
            <a:extLst>
              <a:ext uri="{FF2B5EF4-FFF2-40B4-BE49-F238E27FC236}">
                <a16:creationId xmlns:a16="http://schemas.microsoft.com/office/drawing/2014/main" id="{D03EDA4D-F28E-B11E-A290-195B345B13BF}"/>
              </a:ext>
            </a:extLst>
          </p:cNvPr>
          <p:cNvPicPr>
            <a:picLocks noChangeAspect="1"/>
          </p:cNvPicPr>
          <p:nvPr/>
        </p:nvPicPr>
        <p:blipFill>
          <a:blip r:embed="rId4"/>
          <a:stretch>
            <a:fillRect/>
          </a:stretch>
        </p:blipFill>
        <p:spPr>
          <a:xfrm>
            <a:off x="10419296" y="0"/>
            <a:ext cx="1632573" cy="528334"/>
          </a:xfrm>
          <a:prstGeom prst="rect">
            <a:avLst/>
          </a:prstGeom>
        </p:spPr>
      </p:pic>
    </p:spTree>
    <p:extLst>
      <p:ext uri="{BB962C8B-B14F-4D97-AF65-F5344CB8AC3E}">
        <p14:creationId xmlns:p14="http://schemas.microsoft.com/office/powerpoint/2010/main" val="19279871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3B255EC-5D3A-C8BC-F4CF-83B4E7253C0D}"/>
              </a:ext>
            </a:extLst>
          </p:cNvPr>
          <p:cNvSpPr txBox="1"/>
          <p:nvPr/>
        </p:nvSpPr>
        <p:spPr>
          <a:xfrm>
            <a:off x="907256" y="565523"/>
            <a:ext cx="5619403" cy="707886"/>
          </a:xfrm>
          <a:prstGeom prst="rect">
            <a:avLst/>
          </a:prstGeom>
          <a:noFill/>
        </p:spPr>
        <p:txBody>
          <a:bodyPr wrap="square" rtlCol="0">
            <a:spAutoFit/>
          </a:bodyPr>
          <a:lstStyle/>
          <a:p>
            <a:r>
              <a:rPr lang="en-US" sz="4000" dirty="0">
                <a:latin typeface="Times New Roman" panose="02020603050405020304" pitchFamily="18" charset="0"/>
                <a:cs typeface="Times New Roman" panose="02020603050405020304" pitchFamily="18" charset="0"/>
              </a:rPr>
              <a:t>Model Architecture</a:t>
            </a:r>
            <a:endParaRPr lang="en-IN" sz="4000" dirty="0">
              <a:latin typeface="Times New Roman" panose="02020603050405020304" pitchFamily="18" charset="0"/>
              <a:cs typeface="Times New Roman" panose="02020603050405020304" pitchFamily="18" charset="0"/>
            </a:endParaRPr>
          </a:p>
        </p:txBody>
      </p:sp>
      <p:pic>
        <p:nvPicPr>
          <p:cNvPr id="4" name="Picture 3" descr="A diagram of a diagram of a building">
            <a:extLst>
              <a:ext uri="{FF2B5EF4-FFF2-40B4-BE49-F238E27FC236}">
                <a16:creationId xmlns:a16="http://schemas.microsoft.com/office/drawing/2014/main" id="{05813484-3A72-E452-45A9-7407DFDE668B}"/>
              </a:ext>
            </a:extLst>
          </p:cNvPr>
          <p:cNvPicPr>
            <a:picLocks noChangeAspect="1"/>
          </p:cNvPicPr>
          <p:nvPr/>
        </p:nvPicPr>
        <p:blipFill>
          <a:blip r:embed="rId2"/>
          <a:stretch>
            <a:fillRect/>
          </a:stretch>
        </p:blipFill>
        <p:spPr>
          <a:xfrm>
            <a:off x="907256" y="1832237"/>
            <a:ext cx="10377488" cy="3506020"/>
          </a:xfrm>
          <a:prstGeom prst="rect">
            <a:avLst/>
          </a:prstGeom>
        </p:spPr>
      </p:pic>
      <p:cxnSp>
        <p:nvCxnSpPr>
          <p:cNvPr id="6" name="Straight Connector 5">
            <a:extLst>
              <a:ext uri="{FF2B5EF4-FFF2-40B4-BE49-F238E27FC236}">
                <a16:creationId xmlns:a16="http://schemas.microsoft.com/office/drawing/2014/main" id="{EA4390E4-CA2B-358D-7554-8A9090583665}"/>
              </a:ext>
            </a:extLst>
          </p:cNvPr>
          <p:cNvCxnSpPr>
            <a:cxnSpLocks/>
          </p:cNvCxnSpPr>
          <p:nvPr/>
        </p:nvCxnSpPr>
        <p:spPr>
          <a:xfrm>
            <a:off x="838200" y="1390650"/>
            <a:ext cx="43529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3" name="Picture 2" descr="A blue and orange text&#10;&#10;Description automatically generated">
            <a:extLst>
              <a:ext uri="{FF2B5EF4-FFF2-40B4-BE49-F238E27FC236}">
                <a16:creationId xmlns:a16="http://schemas.microsoft.com/office/drawing/2014/main" id="{377FF4E5-AEDA-8104-2EB8-0E06B14F5251}"/>
              </a:ext>
            </a:extLst>
          </p:cNvPr>
          <p:cNvPicPr>
            <a:picLocks noChangeAspect="1"/>
          </p:cNvPicPr>
          <p:nvPr/>
        </p:nvPicPr>
        <p:blipFill>
          <a:blip r:embed="rId3"/>
          <a:stretch>
            <a:fillRect/>
          </a:stretch>
        </p:blipFill>
        <p:spPr>
          <a:xfrm>
            <a:off x="10419296" y="0"/>
            <a:ext cx="1632573" cy="528334"/>
          </a:xfrm>
          <a:prstGeom prst="rect">
            <a:avLst/>
          </a:prstGeom>
        </p:spPr>
      </p:pic>
    </p:spTree>
    <p:extLst>
      <p:ext uri="{BB962C8B-B14F-4D97-AF65-F5344CB8AC3E}">
        <p14:creationId xmlns:p14="http://schemas.microsoft.com/office/powerpoint/2010/main" val="40795184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02B9950-D12C-F665-12C7-E4652124CF74}"/>
              </a:ext>
            </a:extLst>
          </p:cNvPr>
          <p:cNvSpPr txBox="1"/>
          <p:nvPr/>
        </p:nvSpPr>
        <p:spPr>
          <a:xfrm>
            <a:off x="400050" y="374650"/>
            <a:ext cx="11061700" cy="6001643"/>
          </a:xfrm>
          <a:prstGeom prst="rect">
            <a:avLst/>
          </a:prstGeom>
          <a:noFill/>
        </p:spPr>
        <p:txBody>
          <a:bodyPr wrap="square" rtlCol="0">
            <a:spAutoFit/>
          </a:bodyPr>
          <a:lstStyle/>
          <a:p>
            <a:r>
              <a:rPr lang="en-GB" sz="1600" dirty="0"/>
              <a:t>Model architecture basically consists of Pooling Layer, Convolutional </a:t>
            </a:r>
            <a:r>
              <a:rPr lang="en-GB" sz="1600" dirty="0" err="1"/>
              <a:t>Layer,Flatten</a:t>
            </a:r>
            <a:r>
              <a:rPr lang="en-GB" sz="1600" dirty="0"/>
              <a:t> (Vectorization),Fully-Connected Layers</a:t>
            </a:r>
          </a:p>
          <a:p>
            <a:pPr marL="285750" indent="-285750">
              <a:buFont typeface="Wingdings" panose="05000000000000000000" pitchFamily="2" charset="2"/>
              <a:buChar char="ü"/>
            </a:pPr>
            <a:r>
              <a:rPr lang="en-GB" sz="1600" dirty="0"/>
              <a:t>Convolutional layers is used to detect features like edge, shape, pattern, etc</a:t>
            </a:r>
          </a:p>
          <a:p>
            <a:pPr marL="285750" indent="-285750">
              <a:buFont typeface="Wingdings" panose="05000000000000000000" pitchFamily="2" charset="2"/>
              <a:buChar char="ü"/>
            </a:pPr>
            <a:r>
              <a:rPr lang="en-GB" sz="1600" dirty="0"/>
              <a:t>activation functions like </a:t>
            </a:r>
            <a:r>
              <a:rPr lang="en-GB" sz="1600" dirty="0" err="1"/>
              <a:t>ReLU</a:t>
            </a:r>
            <a:r>
              <a:rPr lang="en-GB" sz="1600" dirty="0"/>
              <a:t> is used to Add nonlinearity to increase the expressive power and convolution is a linear function</a:t>
            </a:r>
          </a:p>
          <a:p>
            <a:pPr marL="285750" indent="-285750">
              <a:buFont typeface="Wingdings" panose="05000000000000000000" pitchFamily="2" charset="2"/>
              <a:buChar char="ü"/>
            </a:pPr>
            <a:r>
              <a:rPr lang="en-GB" sz="1600" dirty="0"/>
              <a:t>Pooling drastically reduce the shape of features</a:t>
            </a:r>
          </a:p>
          <a:p>
            <a:pPr marL="285750" indent="-285750">
              <a:buFont typeface="Wingdings" panose="05000000000000000000" pitchFamily="2" charset="2"/>
              <a:buChar char="ü"/>
            </a:pPr>
            <a:r>
              <a:rPr lang="en-GB" sz="1600" dirty="0"/>
              <a:t>Flatten layer is typically used to transform the output from the convolutional and pooling layers into a one-dimensional vector. This is important because subsequent fully connected layers (dense layers) in the network expect input in this format.</a:t>
            </a:r>
          </a:p>
          <a:p>
            <a:endParaRPr lang="en-GB" sz="1600" dirty="0"/>
          </a:p>
          <a:p>
            <a:r>
              <a:rPr lang="en-GB" sz="1600" u="sng" dirty="0"/>
              <a:t>Convolutional Layer 1</a:t>
            </a:r>
          </a:p>
          <a:p>
            <a:r>
              <a:rPr lang="en-GB" sz="1600" dirty="0"/>
              <a:t>• Use multiple filters (kernels) for the feature mapping.</a:t>
            </a:r>
          </a:p>
          <a:p>
            <a:r>
              <a:rPr lang="en-GB" sz="1600" dirty="0"/>
              <a:t>• Apply an activation function (e.g., </a:t>
            </a:r>
            <a:r>
              <a:rPr lang="en-GB" sz="1600" dirty="0" err="1"/>
              <a:t>ReLU</a:t>
            </a:r>
            <a:r>
              <a:rPr lang="en-GB" sz="1600" dirty="0"/>
              <a:t>).</a:t>
            </a:r>
          </a:p>
          <a:p>
            <a:r>
              <a:rPr lang="en-GB" sz="1600" dirty="0"/>
              <a:t>• A Convolutional layer = convolution + activation.</a:t>
            </a:r>
          </a:p>
          <a:p>
            <a:r>
              <a:rPr lang="en-GB" sz="1600" dirty="0"/>
              <a:t> </a:t>
            </a:r>
            <a:r>
              <a:rPr lang="en-GB" sz="1600" u="sng" dirty="0"/>
              <a:t>Pooling Layer 1</a:t>
            </a:r>
          </a:p>
          <a:p>
            <a:r>
              <a:rPr lang="en-GB" sz="1600" dirty="0"/>
              <a:t>• Pooling reduces the dimensionality of each feature map.</a:t>
            </a:r>
          </a:p>
          <a:p>
            <a:r>
              <a:rPr lang="en-GB" sz="1600" dirty="0"/>
              <a:t>• E.g., Max Pooling, Average Pooling, etc.</a:t>
            </a:r>
          </a:p>
          <a:p>
            <a:r>
              <a:rPr lang="en-GB" sz="1600" u="sng" dirty="0"/>
              <a:t>Convolutional Layer 2</a:t>
            </a:r>
          </a:p>
          <a:p>
            <a:r>
              <a:rPr lang="en-GB" sz="1600" dirty="0"/>
              <a:t>• Perform tensor convolution</a:t>
            </a:r>
          </a:p>
          <a:p>
            <a:r>
              <a:rPr lang="en-GB" sz="1600" u="sng" dirty="0"/>
              <a:t>Pooling Layer 2</a:t>
            </a:r>
          </a:p>
          <a:p>
            <a:pPr marL="285750" indent="-285750">
              <a:buFont typeface="Arial" panose="020B0604020202020204" pitchFamily="34" charset="0"/>
              <a:buChar char="•"/>
            </a:pPr>
            <a:r>
              <a:rPr lang="en-GB" sz="1600" dirty="0"/>
              <a:t>can be used any type of pooling </a:t>
            </a:r>
          </a:p>
          <a:p>
            <a:r>
              <a:rPr lang="en-GB" sz="1600" u="sng" dirty="0"/>
              <a:t>Flatten (Vectorization)</a:t>
            </a:r>
          </a:p>
          <a:p>
            <a:r>
              <a:rPr lang="en-GB" sz="1600" dirty="0"/>
              <a:t>• Flatten the tensor.</a:t>
            </a:r>
          </a:p>
          <a:p>
            <a:r>
              <a:rPr lang="en-GB" sz="1600" u="sng" dirty="0"/>
              <a:t>Fully-Connected Layers</a:t>
            </a:r>
          </a:p>
          <a:p>
            <a:r>
              <a:rPr lang="en-GB" sz="1600" dirty="0"/>
              <a:t>• Add one or more fully-connected layers </a:t>
            </a:r>
          </a:p>
        </p:txBody>
      </p:sp>
      <p:pic>
        <p:nvPicPr>
          <p:cNvPr id="3" name="Picture 2" descr="A blue and orange text&#10;&#10;Description automatically generated">
            <a:extLst>
              <a:ext uri="{FF2B5EF4-FFF2-40B4-BE49-F238E27FC236}">
                <a16:creationId xmlns:a16="http://schemas.microsoft.com/office/drawing/2014/main" id="{303658E1-FA50-DFD4-3C30-21180B1069FA}"/>
              </a:ext>
            </a:extLst>
          </p:cNvPr>
          <p:cNvPicPr>
            <a:picLocks noChangeAspect="1"/>
          </p:cNvPicPr>
          <p:nvPr/>
        </p:nvPicPr>
        <p:blipFill>
          <a:blip r:embed="rId2"/>
          <a:stretch>
            <a:fillRect/>
          </a:stretch>
        </p:blipFill>
        <p:spPr>
          <a:xfrm>
            <a:off x="10419296" y="0"/>
            <a:ext cx="1632573" cy="528334"/>
          </a:xfrm>
          <a:prstGeom prst="rect">
            <a:avLst/>
          </a:prstGeom>
        </p:spPr>
      </p:pic>
    </p:spTree>
    <p:extLst>
      <p:ext uri="{BB962C8B-B14F-4D97-AF65-F5344CB8AC3E}">
        <p14:creationId xmlns:p14="http://schemas.microsoft.com/office/powerpoint/2010/main" val="30035554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cxnSp>
        <p:nvCxnSpPr>
          <p:cNvPr id="15" name="Straight Connector 14">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7472B899-9BAA-4120-ABDF-C37ED56BD1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B1FAB9CD-A7B3-62E1-6BE8-C7F85AE06072}"/>
              </a:ext>
            </a:extLst>
          </p:cNvPr>
          <p:cNvSpPr txBox="1"/>
          <p:nvPr/>
        </p:nvSpPr>
        <p:spPr>
          <a:xfrm>
            <a:off x="484814" y="640081"/>
            <a:ext cx="3659246" cy="2566652"/>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4400" spc="-50" dirty="0">
                <a:latin typeface="Times New Roman" panose="02020603050405020304" pitchFamily="18" charset="0"/>
                <a:ea typeface="+mj-ea"/>
                <a:cs typeface="Times New Roman" panose="02020603050405020304" pitchFamily="18" charset="0"/>
              </a:rPr>
              <a:t>Model Outputs</a:t>
            </a:r>
          </a:p>
        </p:txBody>
      </p:sp>
      <p:pic>
        <p:nvPicPr>
          <p:cNvPr id="4" name="Picture 3" descr="A close-up of a plant&#10;&#10;Description automatically generated">
            <a:extLst>
              <a:ext uri="{FF2B5EF4-FFF2-40B4-BE49-F238E27FC236}">
                <a16:creationId xmlns:a16="http://schemas.microsoft.com/office/drawing/2014/main" id="{A41777A4-AC9F-CC9B-A654-3AD7243227D9}"/>
              </a:ext>
            </a:extLst>
          </p:cNvPr>
          <p:cNvPicPr>
            <a:picLocks noChangeAspect="1"/>
          </p:cNvPicPr>
          <p:nvPr/>
        </p:nvPicPr>
        <p:blipFill rotWithShape="1">
          <a:blip r:embed="rId2"/>
          <a:srcRect l="21149" r="21755" b="-2"/>
          <a:stretch/>
        </p:blipFill>
        <p:spPr>
          <a:xfrm>
            <a:off x="4635092" y="10"/>
            <a:ext cx="3732733" cy="3383270"/>
          </a:xfrm>
          <a:prstGeom prst="rect">
            <a:avLst/>
          </a:prstGeom>
        </p:spPr>
      </p:pic>
      <p:pic>
        <p:nvPicPr>
          <p:cNvPr id="8" name="Picture 7" descr="A screenshot of a plant disease detection&#10;&#10;Description automatically generated">
            <a:extLst>
              <a:ext uri="{FF2B5EF4-FFF2-40B4-BE49-F238E27FC236}">
                <a16:creationId xmlns:a16="http://schemas.microsoft.com/office/drawing/2014/main" id="{2B29960D-F73C-F6FD-4BE7-42FA0D4C39BE}"/>
              </a:ext>
            </a:extLst>
          </p:cNvPr>
          <p:cNvPicPr>
            <a:picLocks noChangeAspect="1"/>
          </p:cNvPicPr>
          <p:nvPr/>
        </p:nvPicPr>
        <p:blipFill rotWithShape="1">
          <a:blip r:embed="rId3"/>
          <a:srcRect l="19340" r="23563" b="-2"/>
          <a:stretch/>
        </p:blipFill>
        <p:spPr>
          <a:xfrm>
            <a:off x="8459265" y="10"/>
            <a:ext cx="3732735" cy="3383270"/>
          </a:xfrm>
          <a:prstGeom prst="rect">
            <a:avLst/>
          </a:prstGeom>
        </p:spPr>
      </p:pic>
      <p:cxnSp>
        <p:nvCxnSpPr>
          <p:cNvPr id="19" name="Straight Connector 18">
            <a:extLst>
              <a:ext uri="{FF2B5EF4-FFF2-40B4-BE49-F238E27FC236}">
                <a16:creationId xmlns:a16="http://schemas.microsoft.com/office/drawing/2014/main" id="{B9EB6DAA-2F0C-43D5-A577-15D5D2C4E3F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22797" y="3429000"/>
            <a:ext cx="338328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6" name="Picture 5" descr="A close-up of a plant&#10;&#10;Description automatically generated">
            <a:extLst>
              <a:ext uri="{FF2B5EF4-FFF2-40B4-BE49-F238E27FC236}">
                <a16:creationId xmlns:a16="http://schemas.microsoft.com/office/drawing/2014/main" id="{A42DA801-0449-EC63-6AFE-953E1221D68E}"/>
              </a:ext>
            </a:extLst>
          </p:cNvPr>
          <p:cNvPicPr>
            <a:picLocks noChangeAspect="1"/>
          </p:cNvPicPr>
          <p:nvPr/>
        </p:nvPicPr>
        <p:blipFill rotWithShape="1">
          <a:blip r:embed="rId4"/>
          <a:srcRect t="13487" r="-1" b="-1"/>
          <a:stretch/>
        </p:blipFill>
        <p:spPr>
          <a:xfrm>
            <a:off x="4635097" y="3474720"/>
            <a:ext cx="7556889" cy="3383280"/>
          </a:xfrm>
          <a:prstGeom prst="rect">
            <a:avLst/>
          </a:prstGeom>
        </p:spPr>
      </p:pic>
      <p:pic>
        <p:nvPicPr>
          <p:cNvPr id="3" name="Picture 2" descr="A blue and orange text&#10;&#10;Description automatically generated">
            <a:extLst>
              <a:ext uri="{FF2B5EF4-FFF2-40B4-BE49-F238E27FC236}">
                <a16:creationId xmlns:a16="http://schemas.microsoft.com/office/drawing/2014/main" id="{18EEC3C3-917A-EAAA-6BEE-1FD4579DF33B}"/>
              </a:ext>
            </a:extLst>
          </p:cNvPr>
          <p:cNvPicPr>
            <a:picLocks noChangeAspect="1"/>
          </p:cNvPicPr>
          <p:nvPr/>
        </p:nvPicPr>
        <p:blipFill>
          <a:blip r:embed="rId5"/>
          <a:stretch>
            <a:fillRect/>
          </a:stretch>
        </p:blipFill>
        <p:spPr>
          <a:xfrm>
            <a:off x="10419296" y="0"/>
            <a:ext cx="1632573" cy="528334"/>
          </a:xfrm>
          <a:prstGeom prst="rect">
            <a:avLst/>
          </a:prstGeom>
        </p:spPr>
      </p:pic>
    </p:spTree>
    <p:extLst>
      <p:ext uri="{BB962C8B-B14F-4D97-AF65-F5344CB8AC3E}">
        <p14:creationId xmlns:p14="http://schemas.microsoft.com/office/powerpoint/2010/main" val="2187601279"/>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cxnSp>
        <p:nvCxnSpPr>
          <p:cNvPr id="22" name="Straight Connector 21">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24" name="Rectangle 23">
            <a:extLst>
              <a:ext uri="{FF2B5EF4-FFF2-40B4-BE49-F238E27FC236}">
                <a16:creationId xmlns:a16="http://schemas.microsoft.com/office/drawing/2014/main" id="{873ECEC8-0F24-45B8-950F-35FC94BCEA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55EE45CC-E2DC-C161-71EA-5F9B23DE8976}"/>
              </a:ext>
            </a:extLst>
          </p:cNvPr>
          <p:cNvSpPr txBox="1"/>
          <p:nvPr/>
        </p:nvSpPr>
        <p:spPr>
          <a:xfrm>
            <a:off x="642257" y="634946"/>
            <a:ext cx="3690257" cy="1450757"/>
          </a:xfrm>
          <a:prstGeom prst="rect">
            <a:avLst/>
          </a:prstGeom>
        </p:spPr>
        <p:txBody>
          <a:bodyPr vert="horz" lIns="91440" tIns="45720" rIns="91440" bIns="45720" rtlCol="0" anchor="b">
            <a:noAutofit/>
          </a:bodyPr>
          <a:lstStyle/>
          <a:p>
            <a:pPr>
              <a:lnSpc>
                <a:spcPct val="90000"/>
              </a:lnSpc>
              <a:spcBef>
                <a:spcPct val="0"/>
              </a:spcBef>
              <a:spcAft>
                <a:spcPts val="600"/>
              </a:spcAft>
            </a:pPr>
            <a:r>
              <a:rPr lang="en-US" sz="4000" spc="-50" dirty="0">
                <a:solidFill>
                  <a:schemeClr val="tx1">
                    <a:lumMod val="75000"/>
                    <a:lumOff val="25000"/>
                  </a:schemeClr>
                </a:solidFill>
                <a:latin typeface="Times New Roman" panose="02020603050405020304" pitchFamily="18" charset="0"/>
                <a:ea typeface="+mj-ea"/>
                <a:cs typeface="Times New Roman" panose="02020603050405020304" pitchFamily="18" charset="0"/>
              </a:rPr>
              <a:t>Future Implications and Applications</a:t>
            </a:r>
          </a:p>
        </p:txBody>
      </p:sp>
      <p:cxnSp>
        <p:nvCxnSpPr>
          <p:cNvPr id="26" name="Straight Connector 25">
            <a:extLst>
              <a:ext uri="{FF2B5EF4-FFF2-40B4-BE49-F238E27FC236}">
                <a16:creationId xmlns:a16="http://schemas.microsoft.com/office/drawing/2014/main" id="{89EB8C68-FF1B-4849-867B-32D29B19F10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0797" y="2250460"/>
            <a:ext cx="34747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6F3AE46A-4E8A-5B0F-2DFD-668DA0CCAB11}"/>
              </a:ext>
            </a:extLst>
          </p:cNvPr>
          <p:cNvSpPr txBox="1"/>
          <p:nvPr/>
        </p:nvSpPr>
        <p:spPr>
          <a:xfrm>
            <a:off x="642257" y="2407436"/>
            <a:ext cx="3690257" cy="3461658"/>
          </a:xfrm>
          <a:prstGeom prst="rect">
            <a:avLst/>
          </a:prstGeom>
        </p:spPr>
        <p:txBody>
          <a:bodyPr vert="horz" lIns="0" tIns="45720" rIns="0" bIns="45720" rtlCol="0">
            <a:normAutofit/>
          </a:bodyPr>
          <a:lstStyle/>
          <a:p>
            <a:pPr>
              <a:lnSpc>
                <a:spcPct val="90000"/>
              </a:lnSpc>
              <a:spcAft>
                <a:spcPts val="600"/>
              </a:spcAft>
              <a:buFont typeface="Calibri" panose="020F0502020204030204" pitchFamily="34" charset="0"/>
            </a:pPr>
            <a:endParaRPr lang="en-US" dirty="0">
              <a:solidFill>
                <a:schemeClr val="tx1">
                  <a:lumMod val="75000"/>
                  <a:lumOff val="25000"/>
                </a:schemeClr>
              </a:solidFill>
            </a:endParaRPr>
          </a:p>
          <a:p>
            <a:pPr>
              <a:lnSpc>
                <a:spcPct val="90000"/>
              </a:lnSpc>
              <a:spcAft>
                <a:spcPts val="600"/>
              </a:spcAft>
              <a:buFont typeface="Calibri" panose="020F0502020204030204" pitchFamily="34" charset="0"/>
            </a:pPr>
            <a:endParaRPr lang="en-US" dirty="0">
              <a:solidFill>
                <a:schemeClr val="tx1">
                  <a:lumMod val="75000"/>
                  <a:lumOff val="25000"/>
                </a:schemeClr>
              </a:solidFill>
            </a:endParaRPr>
          </a:p>
          <a:p>
            <a:pPr>
              <a:lnSpc>
                <a:spcPct val="90000"/>
              </a:lnSpc>
              <a:spcAft>
                <a:spcPts val="600"/>
              </a:spcAft>
              <a:buFont typeface="Calibri" panose="020F0502020204030204" pitchFamily="34" charset="0"/>
            </a:pPr>
            <a:r>
              <a:rPr lang="en-US" dirty="0">
                <a:solidFill>
                  <a:schemeClr val="tx1">
                    <a:lumMod val="75000"/>
                    <a:lumOff val="25000"/>
                  </a:schemeClr>
                </a:solidFill>
                <a:latin typeface="Times New Roman" panose="02020603050405020304" pitchFamily="18" charset="0"/>
                <a:cs typeface="Times New Roman" panose="02020603050405020304" pitchFamily="18" charset="0"/>
              </a:rPr>
              <a:t>The advancements in plant disease classification have far-reaching implications, from ensuring global food security to promoting sustainable agricultural practices. These technologies pave the way for proactive disease management, precision agriculture, and the development of disease-resistant crop varieties.</a:t>
            </a:r>
          </a:p>
          <a:p>
            <a:pPr>
              <a:lnSpc>
                <a:spcPct val="90000"/>
              </a:lnSpc>
              <a:spcAft>
                <a:spcPts val="600"/>
              </a:spcAft>
              <a:buFont typeface="Calibri" panose="020F0502020204030204" pitchFamily="34" charset="0"/>
            </a:pPr>
            <a:endParaRPr lang="en-US" dirty="0">
              <a:solidFill>
                <a:schemeClr val="tx1">
                  <a:lumMod val="75000"/>
                  <a:lumOff val="25000"/>
                </a:schemeClr>
              </a:solidFill>
            </a:endParaRPr>
          </a:p>
        </p:txBody>
      </p:sp>
      <p:pic>
        <p:nvPicPr>
          <p:cNvPr id="6" name="Picture 5" descr="Green building in a cornfield">
            <a:extLst>
              <a:ext uri="{FF2B5EF4-FFF2-40B4-BE49-F238E27FC236}">
                <a16:creationId xmlns:a16="http://schemas.microsoft.com/office/drawing/2014/main" id="{EDC290F6-4718-9716-FC69-AC1364F51C72}"/>
              </a:ext>
            </a:extLst>
          </p:cNvPr>
          <p:cNvPicPr>
            <a:picLocks noChangeAspect="1"/>
          </p:cNvPicPr>
          <p:nvPr/>
        </p:nvPicPr>
        <p:blipFill rotWithShape="1">
          <a:blip r:embed="rId2"/>
          <a:srcRect r="13211" b="-1"/>
          <a:stretch/>
        </p:blipFill>
        <p:spPr>
          <a:xfrm>
            <a:off x="4648201" y="640081"/>
            <a:ext cx="6909801" cy="5314406"/>
          </a:xfrm>
          <a:prstGeom prst="rect">
            <a:avLst/>
          </a:prstGeom>
        </p:spPr>
      </p:pic>
      <p:sp>
        <p:nvSpPr>
          <p:cNvPr id="28" name="Rectangle 27">
            <a:extLst>
              <a:ext uri="{FF2B5EF4-FFF2-40B4-BE49-F238E27FC236}">
                <a16:creationId xmlns:a16="http://schemas.microsoft.com/office/drawing/2014/main" id="{8B53612E-ADB2-4457-9688-89506397AF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pic>
        <p:nvPicPr>
          <p:cNvPr id="4" name="Picture 3" descr="A blue and orange text&#10;&#10;Description automatically generated">
            <a:extLst>
              <a:ext uri="{FF2B5EF4-FFF2-40B4-BE49-F238E27FC236}">
                <a16:creationId xmlns:a16="http://schemas.microsoft.com/office/drawing/2014/main" id="{2C6EA220-F4DB-4164-F32E-7D2CFBDEC3C8}"/>
              </a:ext>
            </a:extLst>
          </p:cNvPr>
          <p:cNvPicPr>
            <a:picLocks noChangeAspect="1"/>
          </p:cNvPicPr>
          <p:nvPr/>
        </p:nvPicPr>
        <p:blipFill>
          <a:blip r:embed="rId3"/>
          <a:stretch>
            <a:fillRect/>
          </a:stretch>
        </p:blipFill>
        <p:spPr>
          <a:xfrm>
            <a:off x="10419296" y="0"/>
            <a:ext cx="1632573" cy="528334"/>
          </a:xfrm>
          <a:prstGeom prst="rect">
            <a:avLst/>
          </a:prstGeom>
        </p:spPr>
      </p:pic>
    </p:spTree>
    <p:extLst>
      <p:ext uri="{BB962C8B-B14F-4D97-AF65-F5344CB8AC3E}">
        <p14:creationId xmlns:p14="http://schemas.microsoft.com/office/powerpoint/2010/main" val="2272093489"/>
      </p:ext>
    </p:extLst>
  </p:cSld>
  <p:clrMapOvr>
    <a:masterClrMapping/>
  </p:clrMapOvr>
</p:sld>
</file>

<file path=ppt/theme/theme1.xml><?xml version="1.0" encoding="utf-8"?>
<a:theme xmlns:a="http://schemas.openxmlformats.org/drawingml/2006/main" name="1_RetrospectVTI">
  <a:themeElements>
    <a:clrScheme name="Custom 34">
      <a:dk1>
        <a:sysClr val="windowText" lastClr="000000"/>
      </a:dk1>
      <a:lt1>
        <a:sysClr val="window" lastClr="FFFFFF"/>
      </a:lt1>
      <a:dk2>
        <a:srgbClr val="39302A"/>
      </a:dk2>
      <a:lt2>
        <a:srgbClr val="E5DEDB"/>
      </a:lt2>
      <a:accent1>
        <a:srgbClr val="EC7016"/>
      </a:accent1>
      <a:accent2>
        <a:srgbClr val="F8931D"/>
      </a:accent2>
      <a:accent3>
        <a:srgbClr val="CE8D3E"/>
      </a:accent3>
      <a:accent4>
        <a:srgbClr val="E64823"/>
      </a:accent4>
      <a:accent5>
        <a:srgbClr val="FFCA08"/>
      </a:accent5>
      <a:accent6>
        <a:srgbClr val="9C6A6A"/>
      </a:accent6>
      <a:hlink>
        <a:srgbClr val="2998E3"/>
      </a:hlink>
      <a:folHlink>
        <a:srgbClr val="7F723D"/>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Custom 41">
    <a:dk1>
      <a:sysClr val="windowText" lastClr="000000"/>
    </a:dk1>
    <a:lt1>
      <a:sysClr val="window" lastClr="FFFFFF"/>
    </a:lt1>
    <a:dk2>
      <a:srgbClr val="39302A"/>
    </a:dk2>
    <a:lt2>
      <a:srgbClr val="E5DEDB"/>
    </a:lt2>
    <a:accent1>
      <a:srgbClr val="F36826"/>
    </a:accent1>
    <a:accent2>
      <a:srgbClr val="FB8E09"/>
    </a:accent2>
    <a:accent3>
      <a:srgbClr val="D48B32"/>
    </a:accent3>
    <a:accent4>
      <a:srgbClr val="E64823"/>
    </a:accent4>
    <a:accent5>
      <a:srgbClr val="FFCA08"/>
    </a:accent5>
    <a:accent6>
      <a:srgbClr val="AF695B"/>
    </a:accent6>
    <a:hlink>
      <a:srgbClr val="2998E3"/>
    </a:hlink>
    <a:folHlink>
      <a:srgbClr val="7F723D"/>
    </a:folHlink>
  </a:clrScheme>
</a:themeOverride>
</file>

<file path=ppt/theme/themeOverride2.xml><?xml version="1.0" encoding="utf-8"?>
<a:themeOverride xmlns:a="http://schemas.openxmlformats.org/drawingml/2006/main">
  <a:clrScheme name="Custom 41">
    <a:dk1>
      <a:sysClr val="windowText" lastClr="000000"/>
    </a:dk1>
    <a:lt1>
      <a:sysClr val="window" lastClr="FFFFFF"/>
    </a:lt1>
    <a:dk2>
      <a:srgbClr val="39302A"/>
    </a:dk2>
    <a:lt2>
      <a:srgbClr val="E5DEDB"/>
    </a:lt2>
    <a:accent1>
      <a:srgbClr val="F36826"/>
    </a:accent1>
    <a:accent2>
      <a:srgbClr val="FB8E09"/>
    </a:accent2>
    <a:accent3>
      <a:srgbClr val="D48B32"/>
    </a:accent3>
    <a:accent4>
      <a:srgbClr val="E64823"/>
    </a:accent4>
    <a:accent5>
      <a:srgbClr val="FFCA08"/>
    </a:accent5>
    <a:accent6>
      <a:srgbClr val="AF695B"/>
    </a:accent6>
    <a:hlink>
      <a:srgbClr val="2998E3"/>
    </a:hlink>
    <a:folHlink>
      <a:srgbClr val="7F723D"/>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9DE81E62A3C7E14891A8DF8779D94ED3" ma:contentTypeVersion="4" ma:contentTypeDescription="Create a new document." ma:contentTypeScope="" ma:versionID="2579c9f38869b39b3913719a97359708">
  <xsd:schema xmlns:xsd="http://www.w3.org/2001/XMLSchema" xmlns:xs="http://www.w3.org/2001/XMLSchema" xmlns:p="http://schemas.microsoft.com/office/2006/metadata/properties" xmlns:ns3="63219b42-248c-4fed-a7be-8048dee7b0fd" targetNamespace="http://schemas.microsoft.com/office/2006/metadata/properties" ma:root="true" ma:fieldsID="2f384434ab9fdb090c849c68ecceea3d" ns3:_="">
    <xsd:import namespace="63219b42-248c-4fed-a7be-8048dee7b0fd"/>
    <xsd:element name="properties">
      <xsd:complexType>
        <xsd:sequence>
          <xsd:element name="documentManagement">
            <xsd:complexType>
              <xsd:all>
                <xsd:element ref="ns3:MediaServiceMetadata" minOccurs="0"/>
                <xsd:element ref="ns3:MediaServiceFastMetadata" minOccurs="0"/>
                <xsd:element ref="ns3:MediaServiceObjectDetectorVersions"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3219b42-248c-4fed-a7be-8048dee7b0f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MediaServiceSearchProperties" ma:index="11" nillable="true" ma:displayName="MediaServiceSearchProperties" ma:hidden="true" ma:internalName="MediaServiceSearchPropertie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AE88078-604A-4487-8031-7FEC2757B37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3219b42-248c-4fed-a7be-8048dee7b0f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4F5B1FD9-3BB6-4DA9-A089-3B68C2323D4F}">
  <ds:schemaRefs>
    <ds:schemaRef ds:uri="http://purl.org/dc/dcmitype/"/>
    <ds:schemaRef ds:uri="http://schemas.microsoft.com/office/2006/metadata/properties"/>
    <ds:schemaRef ds:uri="http://www.w3.org/XML/1998/namespace"/>
    <ds:schemaRef ds:uri="http://purl.org/dc/elements/1.1/"/>
    <ds:schemaRef ds:uri="http://purl.org/dc/terms/"/>
    <ds:schemaRef ds:uri="http://schemas.microsoft.com/office/2006/documentManagement/types"/>
    <ds:schemaRef ds:uri="http://schemas.openxmlformats.org/package/2006/metadata/core-properties"/>
    <ds:schemaRef ds:uri="http://schemas.microsoft.com/office/infopath/2007/PartnerControls"/>
    <ds:schemaRef ds:uri="63219b42-248c-4fed-a7be-8048dee7b0fd"/>
  </ds:schemaRefs>
</ds:datastoreItem>
</file>

<file path=customXml/itemProps3.xml><?xml version="1.0" encoding="utf-8"?>
<ds:datastoreItem xmlns:ds="http://schemas.openxmlformats.org/officeDocument/2006/customXml" ds:itemID="{638A3B04-B0F3-4C12-A722-52B5CF6D9723}">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{F4A6A200-151C-451B-B16D-2898390CBFDB}tf33845126_win32</Template>
  <TotalTime>37</TotalTime>
  <Words>525</Words>
  <Application>Microsoft Office PowerPoint</Application>
  <PresentationFormat>Widescreen</PresentationFormat>
  <Paragraphs>45</Paragraphs>
  <Slides>10</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10</vt:i4>
      </vt:variant>
    </vt:vector>
  </HeadingPairs>
  <TitlesOfParts>
    <vt:vector size="18" baseType="lpstr">
      <vt:lpstr>Aptos</vt:lpstr>
      <vt:lpstr>Arial</vt:lpstr>
      <vt:lpstr>Bookman Old Style</vt:lpstr>
      <vt:lpstr>Calibri</vt:lpstr>
      <vt:lpstr>Franklin Gothic Book</vt:lpstr>
      <vt:lpstr>Times New Roman</vt:lpstr>
      <vt:lpstr>Wingdings</vt:lpstr>
      <vt:lpstr>1_RetrospectVTI</vt:lpstr>
      <vt:lpstr>Plant Disease  Classification  Project Mentor: Sibi Manickam</vt:lpstr>
      <vt:lpstr>Introduction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Rachita J</dc:creator>
  <cp:lastModifiedBy>Rachita J</cp:lastModifiedBy>
  <cp:revision>5</cp:revision>
  <dcterms:created xsi:type="dcterms:W3CDTF">2024-06-09T09:16:07Z</dcterms:created>
  <dcterms:modified xsi:type="dcterms:W3CDTF">2024-06-11T09:28:49Z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0x0101009DE81E62A3C7E14891A8DF8779D94ED3</vt:lpwstr>
  </property>
  <property fmtid="{D5CDD505-2E9C-101B-9397-08002B2CF9AE}" pid="3" name="MSIP_Label_defa4170-0d19-0005-0004-bc88714345d2_Enabled">
    <vt:lpwstr>true</vt:lpwstr>
  </property>
  <property fmtid="{D5CDD505-2E9C-101B-9397-08002B2CF9AE}" pid="4" name="MSIP_Label_defa4170-0d19-0005-0004-bc88714345d2_SetDate">
    <vt:lpwstr>2024-06-09T10:11:10Z</vt:lpwstr>
  </property>
  <property fmtid="{D5CDD505-2E9C-101B-9397-08002B2CF9AE}" pid="5" name="MSIP_Label_defa4170-0d19-0005-0004-bc88714345d2_Method">
    <vt:lpwstr>Standard</vt:lpwstr>
  </property>
  <property fmtid="{D5CDD505-2E9C-101B-9397-08002B2CF9AE}" pid="6" name="MSIP_Label_defa4170-0d19-0005-0004-bc88714345d2_Name">
    <vt:lpwstr>defa4170-0d19-0005-0004-bc88714345d2</vt:lpwstr>
  </property>
  <property fmtid="{D5CDD505-2E9C-101B-9397-08002B2CF9AE}" pid="7" name="MSIP_Label_defa4170-0d19-0005-0004-bc88714345d2_SiteId">
    <vt:lpwstr>44dcfa94-a566-40ce-8e1a-a7962efb252e</vt:lpwstr>
  </property>
  <property fmtid="{D5CDD505-2E9C-101B-9397-08002B2CF9AE}" pid="8" name="MSIP_Label_defa4170-0d19-0005-0004-bc88714345d2_ActionId">
    <vt:lpwstr>af3a8830-75fd-4c63-914f-eec9815d3761</vt:lpwstr>
  </property>
  <property fmtid="{D5CDD505-2E9C-101B-9397-08002B2CF9AE}" pid="9" name="MSIP_Label_defa4170-0d19-0005-0004-bc88714345d2_ContentBits">
    <vt:lpwstr>0</vt:lpwstr>
  </property>
</Properties>
</file>